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bold.fntdata"/><Relationship Id="rId14" Type="http://schemas.openxmlformats.org/officeDocument/2006/relationships/slide" Target="slides/slide9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709adae4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709adae4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709adae42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709adae42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709adae42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709adae42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709adae42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709adae42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709adae42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709adae42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709adae42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709adae42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709adae42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709adae42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70a27c949_9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70a27c949_9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70a27c949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70a27c949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70a27c949_9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70a27c949_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6d070d3f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6d070d3f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70a27c949_9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70a27c949_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70a27c949_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70a27c949_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70a27c94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70a27c94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7f670f76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7f670f76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6d070d3fb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6d070d3fb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6d070d3fb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6d070d3fb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7feed7c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7feed7c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what is neural algorithm;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Intead of VGG16, VGG19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Tuning alpha and beta do not have much effect, in contrast with model 2, alpha=1, beta=</a:t>
            </a:r>
            <a:r>
              <a:rPr lang="en"/>
              <a:t>1000000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7feed7c5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7feed7c5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</a:rPr>
              <a:t>Convolutional neural network with residual blocks and strided &amp; fractionally-strided convolutions for in-network downsampling and upsampling.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</a:rPr>
              <a:t>Output is the same size as input image, but rather than training the network with a per-pixel </a:t>
            </a:r>
            <a:r>
              <a:rPr b="1" lang="en" sz="1200">
                <a:solidFill>
                  <a:srgbClr val="222222"/>
                </a:solidFill>
              </a:rPr>
              <a:t>loss</a:t>
            </a:r>
            <a:r>
              <a:rPr lang="en" sz="1200">
                <a:solidFill>
                  <a:srgbClr val="222222"/>
                </a:solidFill>
              </a:rPr>
              <a:t>, it is trained with a feature reconstruction </a:t>
            </a:r>
            <a:r>
              <a:rPr b="1" lang="en" sz="1200">
                <a:solidFill>
                  <a:srgbClr val="222222"/>
                </a:solidFill>
              </a:rPr>
              <a:t>perceptual loss</a:t>
            </a:r>
            <a:r>
              <a:rPr lang="en" sz="1200">
                <a:solidFill>
                  <a:srgbClr val="222222"/>
                </a:solidFill>
              </a:rPr>
              <a:t>.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</a:rPr>
              <a:t>Limitation: model 1 (1-to-1), model 2(many-to-1style), 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7feed7c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7feed7c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 instead of having 1 </a:t>
            </a:r>
            <a:r>
              <a:rPr lang="en" sz="1200">
                <a:solidFill>
                  <a:srgbClr val="222222"/>
                </a:solidFill>
              </a:rPr>
              <a:t>style represented by 1 image, implicit X-&gt;Y mapping by cyclic reinforcement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709adae4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709adae4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1.png"/><Relationship Id="rId6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konachan.net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6.png"/><Relationship Id="rId6" Type="http://schemas.openxmlformats.org/officeDocument/2006/relationships/image" Target="../media/image31.png"/><Relationship Id="rId7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jpg"/><Relationship Id="rId10" Type="http://schemas.openxmlformats.org/officeDocument/2006/relationships/image" Target="../media/image17.png"/><Relationship Id="rId13" Type="http://schemas.openxmlformats.org/officeDocument/2006/relationships/image" Target="../media/image15.jpg"/><Relationship Id="rId1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9" Type="http://schemas.openxmlformats.org/officeDocument/2006/relationships/image" Target="../media/image10.jpg"/><Relationship Id="rId15" Type="http://schemas.openxmlformats.org/officeDocument/2006/relationships/image" Target="../media/image18.jpg"/><Relationship Id="rId14" Type="http://schemas.openxmlformats.org/officeDocument/2006/relationships/image" Target="../media/image16.jpg"/><Relationship Id="rId17" Type="http://schemas.openxmlformats.org/officeDocument/2006/relationships/image" Target="../media/image24.jpg"/><Relationship Id="rId16" Type="http://schemas.openxmlformats.org/officeDocument/2006/relationships/image" Target="../media/image14.jpg"/><Relationship Id="rId5" Type="http://schemas.openxmlformats.org/officeDocument/2006/relationships/image" Target="../media/image11.jpg"/><Relationship Id="rId6" Type="http://schemas.openxmlformats.org/officeDocument/2006/relationships/image" Target="../media/image22.png"/><Relationship Id="rId18" Type="http://schemas.openxmlformats.org/officeDocument/2006/relationships/image" Target="../media/image21.jpg"/><Relationship Id="rId7" Type="http://schemas.openxmlformats.org/officeDocument/2006/relationships/image" Target="../media/image38.jp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042350" y="1444250"/>
            <a:ext cx="70593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 from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</a:t>
            </a:r>
            <a:r>
              <a:rPr lang="en"/>
              <a:t>Faces</a:t>
            </a:r>
            <a:r>
              <a:rPr lang="en"/>
              <a:t> to Cartoon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60036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 Yuhao, Xue Chuhui, Wu Rongliang, Zhan Fangneng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https://github.com/LUYU0004/CE7454_Project_Group_5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2200">
                <a:latin typeface="Arial"/>
                <a:ea typeface="Arial"/>
                <a:cs typeface="Arial"/>
                <a:sym typeface="Arial"/>
              </a:rPr>
              <a:t>StarGAN</a:t>
            </a:r>
            <a:endParaRPr/>
          </a:p>
        </p:txBody>
      </p:sp>
      <p:pic>
        <p:nvPicPr>
          <p:cNvPr id="387" name="Google Shape;3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575" y="135650"/>
            <a:ext cx="4759401" cy="19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862" y="2302875"/>
            <a:ext cx="5420376" cy="24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Cartoon GAN</a:t>
            </a:r>
            <a:endParaRPr/>
          </a:p>
        </p:txBody>
      </p:sp>
      <p:pic>
        <p:nvPicPr>
          <p:cNvPr id="394" name="Google Shape;3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425" y="-6862"/>
            <a:ext cx="4037051" cy="2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225" y="2403337"/>
            <a:ext cx="6825654" cy="263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on Our Dataset</a:t>
            </a:r>
            <a:endParaRPr/>
          </a:p>
        </p:txBody>
      </p:sp>
      <p:sp>
        <p:nvSpPr>
          <p:cNvPr id="401" name="Google Shape;401;p24"/>
          <p:cNvSpPr txBox="1"/>
          <p:nvPr/>
        </p:nvSpPr>
        <p:spPr>
          <a:xfrm>
            <a:off x="2159700" y="4609350"/>
            <a:ext cx="5832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left to right: Input, results of StarGAN, CartoonGAN</a:t>
            </a:r>
            <a:endParaRPr/>
          </a:p>
        </p:txBody>
      </p:sp>
      <p:pic>
        <p:nvPicPr>
          <p:cNvPr id="402" name="Google Shape;4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713" y="1281400"/>
            <a:ext cx="3248575" cy="32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408" name="Google Shape;408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With cycle consistent loss, StarGAN can preserve the attributes of the input images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2. Cartoon </a:t>
            </a:r>
            <a:r>
              <a:rPr lang="en"/>
              <a:t>GAN can transfer the real face into cartoon images, but misses lots of details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Cartoon Portrait GAN</a:t>
            </a:r>
            <a:r>
              <a:rPr lang="en"/>
              <a:t>（CPGAN）</a:t>
            </a:r>
            <a:endParaRPr/>
          </a:p>
        </p:txBody>
      </p:sp>
      <p:sp>
        <p:nvSpPr>
          <p:cNvPr id="414" name="Google Shape;414;p26"/>
          <p:cNvSpPr txBox="1"/>
          <p:nvPr>
            <p:ph idx="1" type="body"/>
          </p:nvPr>
        </p:nvSpPr>
        <p:spPr>
          <a:xfrm>
            <a:off x="1303800" y="1551900"/>
            <a:ext cx="7030500" cy="26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Apply cycle consistent loss for preserving the identity information, unlike CycleGAN, we only have one Generator and one Discriminator in our network architecture.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In addition to the images, we forward corresponding labels information to G and D to make them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differentiate images from different domain (cartoon / real)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3. Apply perceptual loss to enhance the cartoon style and preserve the attributes of real faces better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4. Apply smoothness loss to generate images with better quality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20" name="Google Shape;4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00" y="1407450"/>
            <a:ext cx="5133975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7"/>
          <p:cNvSpPr txBox="1"/>
          <p:nvPr/>
        </p:nvSpPr>
        <p:spPr>
          <a:xfrm>
            <a:off x="1902750" y="4256925"/>
            <a:ext cx="5832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Basic GAN: the network that shares the same architecture with our proposed CPGAN but trained with WGAN-GP only.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1971000" y="1066800"/>
            <a:ext cx="5696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Input         </a:t>
            </a:r>
            <a:r>
              <a:rPr lang="en"/>
              <a:t>BasicGAN     StarGAN    CartoonGAN     CPGAN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428" name="Google Shape;428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adopt 3 methods to evaluate the GAN models Qualitatively and quantitatively.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1. Translation samples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</a:t>
            </a:r>
            <a:r>
              <a:rPr lang="en" sz="1600"/>
              <a:t>Classification task to evaluate the quality of synthesized images.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</a:t>
            </a:r>
            <a:r>
              <a:rPr lang="en" sz="1600"/>
              <a:t>AMT user study.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 txBox="1"/>
          <p:nvPr>
            <p:ph type="title"/>
          </p:nvPr>
        </p:nvSpPr>
        <p:spPr>
          <a:xfrm>
            <a:off x="1303800" y="4205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Samples</a:t>
            </a:r>
            <a:endParaRPr/>
          </a:p>
        </p:txBody>
      </p:sp>
      <p:sp>
        <p:nvSpPr>
          <p:cNvPr id="434" name="Google Shape;434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375" y="1506750"/>
            <a:ext cx="7946825" cy="29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Classification task</a:t>
            </a:r>
            <a:endParaRPr/>
          </a:p>
        </p:txBody>
      </p:sp>
      <p:pic>
        <p:nvPicPr>
          <p:cNvPr id="441" name="Google Shape;4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88" y="1210750"/>
            <a:ext cx="61436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0"/>
          <p:cNvSpPr txBox="1"/>
          <p:nvPr/>
        </p:nvSpPr>
        <p:spPr>
          <a:xfrm>
            <a:off x="1127350" y="3367925"/>
            <a:ext cx="63201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classification model to distinguish Japanese and American style cartoon.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Trained on the images generated by GANs,  Test on the Real images.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448" name="Google Shape;4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100" y="1597873"/>
            <a:ext cx="5891802" cy="5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100" y="2277925"/>
            <a:ext cx="703897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4895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Style Transfer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Generative Adversarial Network (GAN)</a:t>
            </a:r>
            <a:endParaRPr sz="18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" y="2614900"/>
            <a:ext cx="8695951" cy="21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828475" y="4716075"/>
            <a:ext cx="1570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image</a:t>
            </a:r>
            <a:endParaRPr/>
          </a:p>
        </p:txBody>
      </p:sp>
      <p:sp>
        <p:nvSpPr>
          <p:cNvPr id="287" name="Google Shape;287;p14"/>
          <p:cNvSpPr txBox="1"/>
          <p:nvPr/>
        </p:nvSpPr>
        <p:spPr>
          <a:xfrm>
            <a:off x="3786750" y="4716075"/>
            <a:ext cx="1570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reference</a:t>
            </a:r>
            <a:endParaRPr/>
          </a:p>
        </p:txBody>
      </p:sp>
      <p:sp>
        <p:nvSpPr>
          <p:cNvPr id="288" name="Google Shape;288;p14"/>
          <p:cNvSpPr txBox="1"/>
          <p:nvPr/>
        </p:nvSpPr>
        <p:spPr>
          <a:xfrm>
            <a:off x="6864725" y="4716075"/>
            <a:ext cx="1570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AMT user study.</a:t>
            </a:r>
            <a:endParaRPr/>
          </a:p>
        </p:txBody>
      </p:sp>
      <p:sp>
        <p:nvSpPr>
          <p:cNvPr id="455" name="Google Shape;455;p32"/>
          <p:cNvSpPr txBox="1"/>
          <p:nvPr>
            <p:ph idx="1" type="body"/>
          </p:nvPr>
        </p:nvSpPr>
        <p:spPr>
          <a:xfrm>
            <a:off x="1303800" y="1990050"/>
            <a:ext cx="7030500" cy="18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Turkers in AMT helps to distinguish the image are real or synthesized.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 higher real rate means a better GAN.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Result：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3618925"/>
            <a:ext cx="6488950" cy="11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462" name="Google Shape;462;p33"/>
          <p:cNvSpPr txBox="1"/>
          <p:nvPr>
            <p:ph idx="1" type="body"/>
          </p:nvPr>
        </p:nvSpPr>
        <p:spPr>
          <a:xfrm>
            <a:off x="1303800" y="1435300"/>
            <a:ext cx="7401000" cy="32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1. Cartoon GAN and End-to-End preserve the feature of the origin images, while the style translation is terrible.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2. CycleGAN and StarGAN achieve good style transfer, while the quality of synthesized image are not well (low resolution, many noise).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3. Our own designed GAN can achieve style transfer and generate images with good quality.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468" name="Google Shape;468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acquisition, exploration and preprocessing: Xue Chuhui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Implementation: Lu Yuhao, Wu Rongliang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Evaluation and analysis: Zhan Fangneng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1303800" y="15153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Recent advanced architecture: CycleGAN, StarGAN, etc.</a:t>
            </a:r>
            <a:endParaRPr sz="1800"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50" y="2343850"/>
            <a:ext cx="1509600" cy="16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775" y="2343850"/>
            <a:ext cx="1703050" cy="164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15"/>
          <p:cNvCxnSpPr>
            <a:stCxn id="295" idx="3"/>
            <a:endCxn id="296" idx="1"/>
          </p:cNvCxnSpPr>
          <p:nvPr/>
        </p:nvCxnSpPr>
        <p:spPr>
          <a:xfrm>
            <a:off x="1907250" y="3155613"/>
            <a:ext cx="756600" cy="10500"/>
          </a:xfrm>
          <a:prstGeom prst="straightConnector1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8" name="Google Shape;2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100" y="2343850"/>
            <a:ext cx="1393538" cy="164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15"/>
          <p:cNvCxnSpPr/>
          <p:nvPr/>
        </p:nvCxnSpPr>
        <p:spPr>
          <a:xfrm>
            <a:off x="6336650" y="3150350"/>
            <a:ext cx="756600" cy="10500"/>
          </a:xfrm>
          <a:prstGeom prst="straightConnector1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0" name="Google Shape;30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250" y="2343850"/>
            <a:ext cx="1617418" cy="16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r>
              <a:rPr lang="en"/>
              <a:t> </a:t>
            </a:r>
            <a:endParaRPr/>
          </a:p>
        </p:txBody>
      </p:sp>
      <p:grpSp>
        <p:nvGrpSpPr>
          <p:cNvPr id="306" name="Google Shape;306;p16"/>
          <p:cNvGrpSpPr/>
          <p:nvPr/>
        </p:nvGrpSpPr>
        <p:grpSpPr>
          <a:xfrm>
            <a:off x="5632317" y="1498738"/>
            <a:ext cx="3305700" cy="3483063"/>
            <a:chOff x="5632317" y="1189775"/>
            <a:chExt cx="3305700" cy="3483063"/>
          </a:xfrm>
        </p:grpSpPr>
        <p:sp>
          <p:nvSpPr>
            <p:cNvPr id="307" name="Google Shape;307;p1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Pre-processing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8" name="Google Shape;308;p16"/>
            <p:cNvSpPr txBox="1"/>
            <p:nvPr/>
          </p:nvSpPr>
          <p:spPr>
            <a:xfrm>
              <a:off x="6167076" y="2057138"/>
              <a:ext cx="2415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AutoNum type="arabicPeriod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Detect anime faces from original images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AutoNum type="arabicPeriod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Crop anime faces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AutoNum type="arabicPeriod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Filter and resize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Obtained more than 50,000 face images.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0" y="1498839"/>
            <a:ext cx="3546900" cy="3482836"/>
            <a:chOff x="0" y="1189989"/>
            <a:chExt cx="3546900" cy="3482836"/>
          </a:xfrm>
        </p:grpSpPr>
        <p:sp>
          <p:nvSpPr>
            <p:cNvPr id="310" name="Google Shape;310;p1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Acquisition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16"/>
            <p:cNvSpPr txBox="1"/>
            <p:nvPr/>
          </p:nvSpPr>
          <p:spPr>
            <a:xfrm>
              <a:off x="551350" y="2057125"/>
              <a:ext cx="2392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Real Images: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CelebA Dataset</a:t>
              </a:r>
              <a:endParaRPr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Cartoon Images:</a:t>
              </a:r>
              <a:endParaRPr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Download anime images from </a:t>
              </a:r>
              <a:r>
                <a:rPr lang="en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3"/>
                </a:rPr>
                <a:t>http://konachan.net/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2" name="Google Shape;312;p16"/>
          <p:cNvGrpSpPr/>
          <p:nvPr/>
        </p:nvGrpSpPr>
        <p:grpSpPr>
          <a:xfrm>
            <a:off x="2944204" y="1498738"/>
            <a:ext cx="3305700" cy="3483050"/>
            <a:chOff x="2944204" y="1189775"/>
            <a:chExt cx="3305700" cy="3483050"/>
          </a:xfrm>
        </p:grpSpPr>
        <p:sp>
          <p:nvSpPr>
            <p:cNvPr id="313" name="Google Shape;313;p1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Exploration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p16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Contain noise parts including background, bodies, etc.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15" name="Google Shape;3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013" y="692063"/>
            <a:ext cx="6123800" cy="362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825" y="1017652"/>
            <a:ext cx="6082175" cy="29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3301" y="523550"/>
            <a:ext cx="5957876" cy="420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6"/>
          <p:cNvSpPr/>
          <p:nvPr/>
        </p:nvSpPr>
        <p:spPr>
          <a:xfrm>
            <a:off x="5003725" y="977850"/>
            <a:ext cx="894600" cy="89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725" y="97025"/>
            <a:ext cx="3505275" cy="247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6"/>
          <p:cNvSpPr/>
          <p:nvPr/>
        </p:nvSpPr>
        <p:spPr>
          <a:xfrm>
            <a:off x="2174175" y="395300"/>
            <a:ext cx="520200" cy="52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6"/>
          <p:cNvSpPr txBox="1"/>
          <p:nvPr/>
        </p:nvSpPr>
        <p:spPr>
          <a:xfrm>
            <a:off x="329173" y="2777525"/>
            <a:ext cx="2656500" cy="1952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Haar Feature-Based Classifier provided by OpenCV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 anime face detector provided by </a:t>
            </a:r>
            <a:r>
              <a:rPr lang="en"/>
              <a:t>https://github.com/nagadomi/lbpcascade_animeface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16"/>
          <p:cNvGrpSpPr/>
          <p:nvPr/>
        </p:nvGrpSpPr>
        <p:grpSpPr>
          <a:xfrm>
            <a:off x="2694375" y="395288"/>
            <a:ext cx="1768500" cy="520212"/>
            <a:chOff x="2694375" y="395288"/>
            <a:chExt cx="1768500" cy="520212"/>
          </a:xfrm>
        </p:grpSpPr>
        <p:cxnSp>
          <p:nvCxnSpPr>
            <p:cNvPr id="323" name="Google Shape;323;p16"/>
            <p:cNvCxnSpPr>
              <a:stCxn id="320" idx="3"/>
            </p:cNvCxnSpPr>
            <p:nvPr/>
          </p:nvCxnSpPr>
          <p:spPr>
            <a:xfrm>
              <a:off x="2694375" y="655400"/>
              <a:ext cx="12483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24" name="Google Shape;324;p16"/>
            <p:cNvGrpSpPr/>
            <p:nvPr/>
          </p:nvGrpSpPr>
          <p:grpSpPr>
            <a:xfrm>
              <a:off x="3942675" y="395288"/>
              <a:ext cx="520200" cy="520212"/>
              <a:chOff x="6058350" y="159138"/>
              <a:chExt cx="520200" cy="520212"/>
            </a:xfrm>
          </p:grpSpPr>
          <p:pic>
            <p:nvPicPr>
              <p:cNvPr id="325" name="Google Shape;325;p16"/>
              <p:cNvPicPr preferRelativeResize="0"/>
              <p:nvPr/>
            </p:nvPicPr>
            <p:blipFill rotWithShape="1">
              <a:blip r:embed="rId7">
                <a:alphaModFix/>
              </a:blip>
              <a:srcRect b="66926" l="58269" r="26889" t="12053"/>
              <a:stretch/>
            </p:blipFill>
            <p:spPr>
              <a:xfrm>
                <a:off x="6058350" y="159150"/>
                <a:ext cx="520200" cy="5201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6" name="Google Shape;326;p16"/>
              <p:cNvSpPr/>
              <p:nvPr/>
            </p:nvSpPr>
            <p:spPr>
              <a:xfrm>
                <a:off x="6058350" y="159138"/>
                <a:ext cx="520200" cy="5202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7" name="Google Shape;327;p16"/>
          <p:cNvSpPr txBox="1"/>
          <p:nvPr/>
        </p:nvSpPr>
        <p:spPr>
          <a:xfrm>
            <a:off x="3685625" y="2777525"/>
            <a:ext cx="1946700" cy="1952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noise data: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to same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Overview</a:t>
            </a:r>
            <a:endParaRPr/>
          </a:p>
        </p:txBody>
      </p:sp>
      <p:sp>
        <p:nvSpPr>
          <p:cNvPr id="333" name="Google Shape;333;p17"/>
          <p:cNvSpPr txBox="1"/>
          <p:nvPr>
            <p:ph idx="1" type="body"/>
          </p:nvPr>
        </p:nvSpPr>
        <p:spPr>
          <a:xfrm>
            <a:off x="1056750" y="1729625"/>
            <a:ext cx="7518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neural algorithm of artistic style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End-to-end neural style transfer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-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CycleGAN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-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StarGAN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-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CartoonGAN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"/>
          <p:cNvSpPr txBox="1"/>
          <p:nvPr>
            <p:ph idx="1" type="body"/>
          </p:nvPr>
        </p:nvSpPr>
        <p:spPr>
          <a:xfrm>
            <a:off x="3429000" y="1685250"/>
            <a:ext cx="4905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1st to introduce the idea of neural style transfer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 pre-trained VGG16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Define style loss and content loss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Combine both to optimize the input image</a:t>
            </a:r>
            <a:endParaRPr/>
          </a:p>
        </p:txBody>
      </p:sp>
      <p:sp>
        <p:nvSpPr>
          <p:cNvPr id="339" name="Google Shape;339;p18"/>
          <p:cNvSpPr txBox="1"/>
          <p:nvPr>
            <p:ph type="title"/>
          </p:nvPr>
        </p:nvSpPr>
        <p:spPr>
          <a:xfrm>
            <a:off x="1303800" y="533450"/>
            <a:ext cx="70305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1 - </a:t>
            </a:r>
            <a:r>
              <a:rPr lang="en" sz="2400"/>
              <a:t>[A neural algorithm of artistic style</a:t>
            </a:r>
            <a:r>
              <a:rPr lang="en" sz="2400"/>
              <a:t>]</a:t>
            </a:r>
            <a:endParaRPr sz="2400"/>
          </a:p>
        </p:txBody>
      </p:sp>
      <p:pic>
        <p:nvPicPr>
          <p:cNvPr id="340" name="Google Shape;3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76" y="1579701"/>
            <a:ext cx="2363925" cy="272300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8"/>
          <p:cNvSpPr txBox="1"/>
          <p:nvPr/>
        </p:nvSpPr>
        <p:spPr>
          <a:xfrm>
            <a:off x="10600" y="4802525"/>
            <a:ext cx="9288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Gatys, Leon A., Alexander S. Ecker, and Matthias Bethge. “A neural algorithm of artistic style.” arXiv preprint arXiv:1508.06576 (2015).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.</a:t>
            </a:r>
            <a:endParaRPr sz="1200"/>
          </a:p>
        </p:txBody>
      </p:sp>
      <p:pic>
        <p:nvPicPr>
          <p:cNvPr id="342" name="Google Shape;3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3097112"/>
            <a:ext cx="4782499" cy="4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8"/>
          <p:cNvSpPr/>
          <p:nvPr/>
        </p:nvSpPr>
        <p:spPr>
          <a:xfrm>
            <a:off x="5176300" y="2966925"/>
            <a:ext cx="303900" cy="716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44" name="Google Shape;344;p18"/>
          <p:cNvSpPr/>
          <p:nvPr/>
        </p:nvSpPr>
        <p:spPr>
          <a:xfrm>
            <a:off x="6999775" y="2966925"/>
            <a:ext cx="303900" cy="716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/>
          <p:nvPr>
            <p:ph type="title"/>
          </p:nvPr>
        </p:nvSpPr>
        <p:spPr>
          <a:xfrm>
            <a:off x="1303800" y="533450"/>
            <a:ext cx="70305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2 - [</a:t>
            </a:r>
            <a:r>
              <a:rPr lang="en" sz="2400"/>
              <a:t>End-to-end neural style transfer]</a:t>
            </a:r>
            <a:endParaRPr sz="2400"/>
          </a:p>
        </p:txBody>
      </p:sp>
      <p:sp>
        <p:nvSpPr>
          <p:cNvPr id="350" name="Google Shape;350;p19"/>
          <p:cNvSpPr txBox="1"/>
          <p:nvPr/>
        </p:nvSpPr>
        <p:spPr>
          <a:xfrm>
            <a:off x="86800" y="4650125"/>
            <a:ext cx="90573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Johnson, Justin, Alexandre Alahi, and Li Fei-Fei. “Perceptual losses for real-time style transfer and super-resolution.” arXiv preprint arXiv:1603.08155(2016).</a:t>
            </a:r>
            <a:endParaRPr sz="1200"/>
          </a:p>
        </p:txBody>
      </p:sp>
      <p:pic>
        <p:nvPicPr>
          <p:cNvPr id="351" name="Google Shape;3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75" y="1276250"/>
            <a:ext cx="8171762" cy="30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"/>
          <p:cNvSpPr txBox="1"/>
          <p:nvPr>
            <p:ph type="title"/>
          </p:nvPr>
        </p:nvSpPr>
        <p:spPr>
          <a:xfrm>
            <a:off x="1303800" y="533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3 - [CycleGAN]</a:t>
            </a:r>
            <a:endParaRPr/>
          </a:p>
        </p:txBody>
      </p:sp>
      <p:pic>
        <p:nvPicPr>
          <p:cNvPr id="357" name="Google Shape;3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925" y="1272825"/>
            <a:ext cx="6721766" cy="3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0"/>
          <p:cNvSpPr txBox="1"/>
          <p:nvPr/>
        </p:nvSpPr>
        <p:spPr>
          <a:xfrm>
            <a:off x="86800" y="4650125"/>
            <a:ext cx="90573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J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Jun-Yan Zhu, Taesung Park, Phillip Isola, Alexei A. Efros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. “</a:t>
            </a:r>
            <a:r>
              <a:rPr i="1" lang="en" sz="1200">
                <a:solidFill>
                  <a:srgbClr val="24292E"/>
                </a:solidFill>
                <a:highlight>
                  <a:srgbClr val="FFFFFF"/>
                </a:highlight>
              </a:rPr>
              <a:t>Unpaired Image-to-Image Translation using Cycle-Consistent Adversarial Networks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”, ICCV, 2017</a:t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</p:txBody>
      </p:sp>
      <p:sp>
        <p:nvSpPr>
          <p:cNvPr id="359" name="Google Shape;359;p20"/>
          <p:cNvSpPr/>
          <p:nvPr/>
        </p:nvSpPr>
        <p:spPr>
          <a:xfrm>
            <a:off x="5046075" y="1211000"/>
            <a:ext cx="3472500" cy="269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"/>
          <p:cNvSpPr txBox="1"/>
          <p:nvPr>
            <p:ph type="title"/>
          </p:nvPr>
        </p:nvSpPr>
        <p:spPr>
          <a:xfrm>
            <a:off x="1254825" y="179450"/>
            <a:ext cx="70305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on our dataset</a:t>
            </a:r>
            <a:endParaRPr/>
          </a:p>
        </p:txBody>
      </p:sp>
      <p:pic>
        <p:nvPicPr>
          <p:cNvPr id="365" name="Google Shape;3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75" y="9900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675" y="9900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575" y="19890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675" y="19890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4575" y="29880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8675" y="29880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4575" y="39870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08675" y="39870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22175" y="990050"/>
            <a:ext cx="944925" cy="9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22175" y="1962026"/>
            <a:ext cx="999000" cy="99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22175" y="29880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22175" y="4014080"/>
            <a:ext cx="944925" cy="9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52799" y="990050"/>
            <a:ext cx="944925" cy="9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952800" y="1963288"/>
            <a:ext cx="944925" cy="9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52799" y="2990575"/>
            <a:ext cx="944925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979825" y="4046175"/>
            <a:ext cx="944925" cy="9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1"/>
          <p:cNvSpPr txBox="1"/>
          <p:nvPr/>
        </p:nvSpPr>
        <p:spPr>
          <a:xfrm>
            <a:off x="6182000" y="2251375"/>
            <a:ext cx="2606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Input-&gt; Neural-&gt;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End2end -&gt;  CycleGAN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